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891"/>
    <a:srgbClr val="FEC67A"/>
    <a:srgbClr val="7F7F7F"/>
    <a:srgbClr val="94C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29" autoAdjust="0"/>
  </p:normalViewPr>
  <p:slideViewPr>
    <p:cSldViewPr>
      <p:cViewPr varScale="1">
        <p:scale>
          <a:sx n="50" d="100"/>
          <a:sy n="50" d="100"/>
        </p:scale>
        <p:origin x="-1267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263D7-1F5E-4B92-A628-5B30B99EC0B1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6EE57-73AA-40D9-8A09-4C98AA6D4C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3365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</a:t>
            </a:r>
            <a:r>
              <a:rPr lang="en-US" baseline="0" dirty="0" smtClean="0"/>
              <a:t> sheer number of hours spent each day looking at a computer screen.</a:t>
            </a:r>
          </a:p>
          <a:p>
            <a:r>
              <a:rPr lang="en-US" baseline="0" dirty="0" smtClean="0"/>
              <a:t>-Lack of diversity in information consumption (other than monitors)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1803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over how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6855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stats of the </a:t>
            </a:r>
            <a:r>
              <a:rPr lang="en-US" baseline="0" dirty="0" err="1" smtClean="0"/>
              <a:t>gertboard</a:t>
            </a:r>
            <a:endParaRPr lang="en-US" baseline="0" dirty="0" smtClean="0"/>
          </a:p>
          <a:p>
            <a:r>
              <a:rPr lang="en-US" baseline="0" dirty="0" smtClean="0"/>
              <a:t>-This thing is a BEAST</a:t>
            </a:r>
          </a:p>
          <a:p>
            <a:r>
              <a:rPr lang="en-US" baseline="0" dirty="0" smtClean="0"/>
              <a:t>-Cost more than the Pi</a:t>
            </a:r>
          </a:p>
          <a:p>
            <a:r>
              <a:rPr lang="en-US" baseline="0" dirty="0" smtClean="0"/>
              <a:t>-Still requires use of breadboard</a:t>
            </a:r>
          </a:p>
          <a:p>
            <a:r>
              <a:rPr lang="en-US" baseline="0" dirty="0" smtClean="0"/>
              <a:t>-Learning curve very high, harder then raspberry pi</a:t>
            </a:r>
          </a:p>
          <a:p>
            <a:r>
              <a:rPr lang="en-US" baseline="0" dirty="0" smtClean="0"/>
              <a:t>-So popular they limit the order quantity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3745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profits</a:t>
            </a:r>
            <a:r>
              <a:rPr lang="en-US" baseline="0" dirty="0" smtClean="0"/>
              <a:t> available just from these development boards.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Piface</a:t>
            </a:r>
            <a:r>
              <a:rPr lang="en-US" baseline="0" dirty="0" smtClean="0"/>
              <a:t> can only program in scratch or python.</a:t>
            </a:r>
          </a:p>
          <a:p>
            <a:r>
              <a:rPr lang="en-US" baseline="0" dirty="0" smtClean="0"/>
              <a:t>-Uses an i2c expander chip for outputs – I have already gone over the reasons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488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Board for anybody</a:t>
            </a:r>
            <a:r>
              <a:rPr lang="en-US" baseline="0" dirty="0" smtClean="0"/>
              <a:t> who is interested</a:t>
            </a:r>
          </a:p>
          <a:p>
            <a:r>
              <a:rPr lang="en-US" baseline="0" dirty="0" smtClean="0"/>
              <a:t>-Note the artistic flair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Everything uses one byte except for </a:t>
            </a:r>
            <a:r>
              <a:rPr lang="en-US" dirty="0" err="1" smtClean="0"/>
              <a:t>pwm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292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has the ability to play 1080</a:t>
            </a:r>
            <a:r>
              <a:rPr lang="en-US" baseline="0" dirty="0" smtClean="0"/>
              <a:t>p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624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Powered</a:t>
            </a:r>
            <a:r>
              <a:rPr lang="en-US" baseline="0" dirty="0" smtClean="0"/>
              <a:t> by cell phone charger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297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Raspbian</a:t>
            </a:r>
            <a:r>
              <a:rPr lang="en-US" baseline="0" dirty="0" smtClean="0"/>
              <a:t> Linux</a:t>
            </a:r>
          </a:p>
          <a:p>
            <a:r>
              <a:rPr lang="en-US" dirty="0" smtClean="0"/>
              <a:t>-Headless because I did not have a screen,</a:t>
            </a:r>
            <a:r>
              <a:rPr lang="en-US" baseline="0" dirty="0" smtClean="0"/>
              <a:t> and more ram available.</a:t>
            </a:r>
          </a:p>
          <a:p>
            <a:r>
              <a:rPr lang="en-US" baseline="0" dirty="0" smtClean="0"/>
              <a:t>-Internet connection sharing via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2601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-Go over</a:t>
            </a:r>
            <a:r>
              <a:rPr lang="en-US" baseline="0" dirty="0" smtClean="0"/>
              <a:t> the GPIO pins </a:t>
            </a:r>
            <a:r>
              <a:rPr lang="en-US" baseline="0" dirty="0" err="1" smtClean="0"/>
              <a:t>seperately</a:t>
            </a:r>
            <a:endParaRPr lang="en-US" baseline="0" dirty="0" smtClean="0"/>
          </a:p>
          <a:p>
            <a:r>
              <a:rPr lang="en-US" dirty="0" smtClean="0"/>
              <a:t>-If</a:t>
            </a:r>
            <a:r>
              <a:rPr lang="en-US" baseline="0" dirty="0" smtClean="0"/>
              <a:t> the 5v Pin is shorted to any other pin (besides </a:t>
            </a:r>
            <a:r>
              <a:rPr lang="en-US" baseline="0" dirty="0" err="1" smtClean="0"/>
              <a:t>gnd</a:t>
            </a:r>
            <a:r>
              <a:rPr lang="en-US" baseline="0" dirty="0" smtClean="0"/>
              <a:t>) it could brick the 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73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Protect the Pi from current</a:t>
            </a:r>
            <a:r>
              <a:rPr lang="en-US" baseline="0" dirty="0" smtClean="0"/>
              <a:t> and voltage</a:t>
            </a:r>
            <a:endParaRPr lang="en-US" dirty="0" smtClean="0"/>
          </a:p>
          <a:p>
            <a:r>
              <a:rPr lang="en-US" dirty="0" smtClean="0"/>
              <a:t>Go</a:t>
            </a:r>
            <a:r>
              <a:rPr lang="en-US" baseline="0" dirty="0" smtClean="0"/>
              <a:t> over the reasons I did not use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2276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-Limitation of 74HC244 to 6mA</a:t>
            </a:r>
            <a:r>
              <a:rPr lang="en-US" baseline="0" dirty="0" smtClean="0"/>
              <a:t> per pin.</a:t>
            </a:r>
          </a:p>
          <a:p>
            <a:r>
              <a:rPr lang="en-US" dirty="0" smtClean="0"/>
              <a:t>-Also</a:t>
            </a:r>
            <a:r>
              <a:rPr lang="en-US" baseline="0" dirty="0" smtClean="0"/>
              <a:t> note the 74244 Being powered by the 5V pin converting the 5V</a:t>
            </a:r>
          </a:p>
          <a:p>
            <a:r>
              <a:rPr lang="en-US" baseline="0" dirty="0" smtClean="0"/>
              <a:t>	-3.15V is High for 74HC244, very close to 3.3V output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2745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Ethernet Connection</a:t>
            </a:r>
          </a:p>
          <a:p>
            <a:r>
              <a:rPr lang="en-US" dirty="0" smtClean="0"/>
              <a:t>-Had</a:t>
            </a:r>
            <a:r>
              <a:rPr lang="en-US" baseline="0" dirty="0" smtClean="0"/>
              <a:t> to make my own eagle 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86EE57-73AA-40D9-8A09-4C98AA6D4C3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998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50C617E2-373C-4543-93AA-9B518C9186CD}" type="datetimeFigureOut">
              <a:rPr lang="en-US" smtClean="0"/>
              <a:pPr/>
              <a:t>5/1/2013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C8A3AF8-A387-4A78-982E-B36BBFAAB7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Interfacing with the Internet</a:t>
            </a:r>
            <a:br>
              <a:rPr lang="en-US" dirty="0" smtClean="0"/>
            </a:br>
            <a:r>
              <a:rPr lang="en-US" sz="2700" dirty="0" smtClean="0"/>
              <a:t>+ Raspberry Pi Development Board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Alex Taylor</a:t>
            </a:r>
          </a:p>
          <a:p>
            <a:r>
              <a:rPr lang="en-US" dirty="0" smtClean="0"/>
              <a:t>Capstone Project</a:t>
            </a:r>
          </a:p>
          <a:p>
            <a:r>
              <a:rPr lang="en-US" dirty="0" smtClean="0"/>
              <a:t>Spring 2013</a:t>
            </a:r>
          </a:p>
          <a:p>
            <a:r>
              <a:rPr lang="en-US" dirty="0" smtClean="0"/>
              <a:t>Southern Utah University</a:t>
            </a:r>
            <a:endParaRPr lang="en-US" dirty="0"/>
          </a:p>
        </p:txBody>
      </p:sp>
      <p:pic>
        <p:nvPicPr>
          <p:cNvPr id="6" name="Picture 5" descr="pi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1295400"/>
            <a:ext cx="347666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481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test using the</a:t>
            </a:r>
            <a:br>
              <a:rPr lang="en-US" dirty="0" smtClean="0"/>
            </a:br>
            <a:r>
              <a:rPr lang="en-US" dirty="0" smtClean="0"/>
              <a:t>buffer IC and an</a:t>
            </a:r>
            <a:br>
              <a:rPr lang="en-US" dirty="0" smtClean="0"/>
            </a:br>
            <a:r>
              <a:rPr lang="en-US" dirty="0" smtClean="0"/>
              <a:t>optical isolator</a:t>
            </a:r>
          </a:p>
          <a:p>
            <a:endParaRPr lang="en-US" dirty="0" smtClean="0"/>
          </a:p>
          <a:p>
            <a:r>
              <a:rPr lang="en-US" dirty="0" smtClean="0"/>
              <a:t>Simple control</a:t>
            </a:r>
            <a:br>
              <a:rPr lang="en-US" dirty="0" smtClean="0"/>
            </a:br>
            <a:r>
              <a:rPr lang="en-US" dirty="0" smtClean="0"/>
              <a:t>of GPIO using </a:t>
            </a:r>
            <a:br>
              <a:rPr lang="en-US" dirty="0" smtClean="0"/>
            </a:br>
            <a:r>
              <a:rPr lang="en-US" dirty="0" smtClean="0"/>
              <a:t>Python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514600"/>
            <a:ext cx="4289639" cy="364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0967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024744" cy="1143000"/>
          </a:xfrm>
        </p:spPr>
        <p:txBody>
          <a:bodyPr/>
          <a:lstStyle/>
          <a:p>
            <a:r>
              <a:rPr lang="en-US" dirty="0" smtClean="0"/>
              <a:t>Relay Module Construction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4038600" cy="426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257313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SUU\Downloads\Sch_images\rj45_breakout_br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181" t="6429" r="11064" b="8305"/>
          <a:stretch/>
        </p:blipFill>
        <p:spPr bwMode="auto">
          <a:xfrm rot="16200000">
            <a:off x="5285016" y="3970722"/>
            <a:ext cx="1865810" cy="26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221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024744" cy="1143000"/>
          </a:xfrm>
        </p:spPr>
        <p:txBody>
          <a:bodyPr/>
          <a:lstStyle/>
          <a:p>
            <a:r>
              <a:rPr lang="en-US" dirty="0" smtClean="0"/>
              <a:t>Relay Module Schematic</a:t>
            </a:r>
            <a:endParaRPr lang="en-US" dirty="0"/>
          </a:p>
        </p:txBody>
      </p:sp>
      <p:pic>
        <p:nvPicPr>
          <p:cNvPr id="2050" name="Picture 2" descr="C:\Users\SUU\Downloads\Sch_images\relay_circui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5029" y="1295400"/>
            <a:ext cx="6705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1426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024744" cy="1143000"/>
          </a:xfrm>
        </p:spPr>
        <p:txBody>
          <a:bodyPr/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406524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rel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3124200"/>
            <a:ext cx="3695700" cy="31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585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Ethernet Connection Interface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06728" y="1504583"/>
            <a:ext cx="2895601" cy="405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47800" y="2514598"/>
            <a:ext cx="190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GND</a:t>
            </a:r>
          </a:p>
          <a:p>
            <a:pPr algn="r"/>
            <a:r>
              <a:rPr lang="en-US" dirty="0" smtClean="0"/>
              <a:t>INPUT1</a:t>
            </a:r>
          </a:p>
          <a:p>
            <a:pPr algn="r"/>
            <a:r>
              <a:rPr lang="en-US" dirty="0" smtClean="0"/>
              <a:t>INPUT2</a:t>
            </a:r>
          </a:p>
          <a:p>
            <a:pPr algn="r"/>
            <a:r>
              <a:rPr lang="en-US" dirty="0" smtClean="0"/>
              <a:t>INPUT3</a:t>
            </a:r>
          </a:p>
          <a:p>
            <a:pPr algn="r"/>
            <a:r>
              <a:rPr lang="en-US" dirty="0" smtClean="0"/>
              <a:t>INPUT4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VCC1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VCC2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9803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09600"/>
            <a:ext cx="7024744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Raspberry Pi Development Board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05000"/>
            <a:ext cx="6777317" cy="3927629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Purpose/Requirements</a:t>
            </a:r>
          </a:p>
          <a:p>
            <a:pPr lvl="1"/>
            <a:r>
              <a:rPr lang="en-US" dirty="0" smtClean="0"/>
              <a:t>Protect Raspberry Pi pins</a:t>
            </a:r>
          </a:p>
          <a:p>
            <a:pPr lvl="1"/>
            <a:r>
              <a:rPr lang="en-US" dirty="0" smtClean="0"/>
              <a:t>Provide Analog to Digital inputs</a:t>
            </a:r>
          </a:p>
          <a:p>
            <a:pPr lvl="1"/>
            <a:r>
              <a:rPr lang="en-US" dirty="0" smtClean="0"/>
              <a:t>Provide PWM outputs</a:t>
            </a:r>
          </a:p>
          <a:p>
            <a:pPr lvl="1"/>
            <a:r>
              <a:rPr lang="en-US" dirty="0" smtClean="0"/>
              <a:t>Include an RJ45 Connector to control relay Module</a:t>
            </a:r>
          </a:p>
          <a:p>
            <a:pPr lvl="1"/>
            <a:r>
              <a:rPr lang="en-US" dirty="0" smtClean="0"/>
              <a:t>Allow option to power from external power source</a:t>
            </a:r>
          </a:p>
        </p:txBody>
      </p:sp>
    </p:spTree>
    <p:extLst>
      <p:ext uri="{BB962C8B-B14F-4D97-AF65-F5344CB8AC3E}">
        <p14:creationId xmlns:p14="http://schemas.microsoft.com/office/powerpoint/2010/main" xmlns="" val="62377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024744" cy="990600"/>
          </a:xfrm>
        </p:spPr>
        <p:txBody>
          <a:bodyPr/>
          <a:lstStyle/>
          <a:p>
            <a:r>
              <a:rPr lang="en-US" dirty="0" smtClean="0"/>
              <a:t>Currently Available Boards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Gertboard</a:t>
            </a:r>
            <a:r>
              <a:rPr lang="en-US" sz="2000" dirty="0" smtClean="0"/>
              <a:t> – designed by </a:t>
            </a:r>
            <a:r>
              <a:rPr lang="en-US" sz="2000" dirty="0" err="1" smtClean="0"/>
              <a:t>Gert</a:t>
            </a:r>
            <a:r>
              <a:rPr lang="en-US" sz="2000" dirty="0" smtClean="0"/>
              <a:t> Van Loo: $30</a:t>
            </a: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3046"/>
            <a:ext cx="6781800" cy="418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24424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838200"/>
            <a:ext cx="6777317" cy="4765829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PiFace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Expansion Board </a:t>
            </a:r>
            <a:r>
              <a:rPr lang="en-US" sz="2000" dirty="0" smtClean="0"/>
              <a:t>– Developed by the University of Manchester School of Computer Science: $20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66900"/>
            <a:ext cx="441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8308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024744" cy="1143000"/>
          </a:xfrm>
        </p:spPr>
        <p:txBody>
          <a:bodyPr/>
          <a:lstStyle/>
          <a:p>
            <a:r>
              <a:rPr lang="en-US" dirty="0" smtClean="0"/>
              <a:t>My Design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1984" y="1171517"/>
            <a:ext cx="447663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07588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024744" cy="1143000"/>
          </a:xfrm>
        </p:spPr>
        <p:txBody>
          <a:bodyPr/>
          <a:lstStyle/>
          <a:p>
            <a:r>
              <a:rPr lang="en-US" dirty="0" smtClean="0"/>
              <a:t>My Design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34383" y="1170817"/>
            <a:ext cx="4483943" cy="534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133600" y="1905000"/>
            <a:ext cx="609600" cy="915489"/>
          </a:xfrm>
          <a:prstGeom prst="roundRect">
            <a:avLst/>
          </a:prstGeom>
          <a:solidFill>
            <a:srgbClr val="94C600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33600" y="3886200"/>
            <a:ext cx="609600" cy="87194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33600" y="3386059"/>
            <a:ext cx="609600" cy="418011"/>
          </a:xfrm>
          <a:prstGeom prst="roundRect">
            <a:avLst/>
          </a:prstGeom>
          <a:solidFill>
            <a:schemeClr val="tx2">
              <a:lumMod val="20000"/>
              <a:lumOff val="80000"/>
              <a:alpha val="8470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05400" y="1644831"/>
            <a:ext cx="457200" cy="533400"/>
          </a:xfrm>
          <a:prstGeom prst="roundRect">
            <a:avLst/>
          </a:prstGeom>
          <a:solidFill>
            <a:schemeClr val="tx2">
              <a:lumMod val="20000"/>
              <a:lumOff val="80000"/>
              <a:alpha val="8470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62600" y="1638300"/>
            <a:ext cx="457200" cy="533400"/>
          </a:xfrm>
          <a:prstGeom prst="roundRect">
            <a:avLst/>
          </a:prstGeom>
          <a:solidFill>
            <a:srgbClr val="F79891">
              <a:alpha val="8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959339"/>
            <a:ext cx="620486" cy="426720"/>
          </a:xfrm>
          <a:prstGeom prst="roundRect">
            <a:avLst/>
          </a:prstGeom>
          <a:solidFill>
            <a:srgbClr val="F79891">
              <a:alpha val="8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52800" y="5471540"/>
            <a:ext cx="533400" cy="533400"/>
          </a:xfrm>
          <a:prstGeom prst="roundRect">
            <a:avLst/>
          </a:prstGeom>
          <a:solidFill>
            <a:srgbClr val="00B0F0">
              <a:alpha val="8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67200" y="1645920"/>
            <a:ext cx="838200" cy="53340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85098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253298" y="4834346"/>
            <a:ext cx="452302" cy="314977"/>
          </a:xfrm>
          <a:prstGeom prst="roundRect">
            <a:avLst/>
          </a:prstGeom>
          <a:solidFill>
            <a:srgbClr val="F79891">
              <a:alpha val="8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248400" y="5149323"/>
            <a:ext cx="457200" cy="322217"/>
          </a:xfrm>
          <a:prstGeom prst="roundRect">
            <a:avLst/>
          </a:prstGeom>
          <a:solidFill>
            <a:schemeClr val="tx2">
              <a:lumMod val="20000"/>
              <a:lumOff val="80000"/>
              <a:alpha val="8470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791200" y="2300753"/>
            <a:ext cx="1219200" cy="871946"/>
          </a:xfrm>
          <a:prstGeom prst="roundRect">
            <a:avLst/>
          </a:prstGeom>
          <a:solidFill>
            <a:srgbClr val="FEC67A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00836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Analog Input/</a:t>
            </a:r>
            <a:b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Digital out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00" y="2991518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F79891"/>
                </a:solidFill>
              </a:rPr>
              <a:t>3.3V</a:t>
            </a:r>
            <a:endParaRPr lang="en-US" sz="1600" dirty="0">
              <a:solidFill>
                <a:srgbClr val="F7989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6400" y="1261646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79891"/>
                </a:solidFill>
              </a:rPr>
              <a:t>3.3V</a:t>
            </a:r>
            <a:endParaRPr lang="en-US" sz="1600" dirty="0">
              <a:solidFill>
                <a:srgbClr val="F7989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8646" y="3386059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GND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247709" y="5149323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GND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970417" y="1269258"/>
            <a:ext cx="7271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GND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" y="4152896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Digital IO/ PWM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0" y="1261646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Digital Out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47709" y="2362744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Digital Out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47709" y="4576523"/>
            <a:ext cx="1667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79891"/>
                </a:solidFill>
              </a:rPr>
              <a:t>Alternate Supply (5V)</a:t>
            </a:r>
            <a:endParaRPr lang="en-US" sz="1600" dirty="0">
              <a:solidFill>
                <a:srgbClr val="F7989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400800" y="3842171"/>
            <a:ext cx="1227909" cy="7343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14754" y="3179565"/>
            <a:ext cx="1443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Power Source Select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743200" y="6084143"/>
            <a:ext cx="1638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70C0"/>
                </a:solidFill>
              </a:rPr>
              <a:t>I2C Access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1511720" y="240222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Microcontroller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3100252" y="30995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Buffer 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65023" y="5179486"/>
            <a:ext cx="18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GPIO Header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016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Connecting physical devices with various internet services</a:t>
            </a:r>
          </a:p>
          <a:p>
            <a:pPr lvl="1"/>
            <a:r>
              <a:rPr lang="en-US" dirty="0" smtClean="0"/>
              <a:t>Twitter</a:t>
            </a:r>
          </a:p>
          <a:p>
            <a:pPr lvl="1"/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Gmail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Utilize Raspberry Pi plug computer</a:t>
            </a:r>
          </a:p>
          <a:p>
            <a:pPr lvl="1"/>
            <a:r>
              <a:rPr lang="en-US" dirty="0" smtClean="0"/>
              <a:t>Additionally develop a full featured development board for interfacing with the 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567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024744" cy="1143000"/>
          </a:xfrm>
        </p:spPr>
        <p:txBody>
          <a:bodyPr/>
          <a:lstStyle/>
          <a:p>
            <a:r>
              <a:rPr lang="en-US" dirty="0" smtClean="0"/>
              <a:t>Board</a:t>
            </a:r>
            <a:endParaRPr lang="en-US" dirty="0"/>
          </a:p>
        </p:txBody>
      </p:sp>
      <p:sp>
        <p:nvSpPr>
          <p:cNvPr id="1026" name="AutoShape 2" descr="http://pdf2jpg.net/picture.php?pic_index=1&amp;presentation_method=i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://pdf2jpg.net/picture.php?pic_index=1&amp;presentation_method=i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PiBreakout_final_brd-page-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219200"/>
            <a:ext cx="6611472" cy="51088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024744" cy="1143000"/>
          </a:xfrm>
        </p:spPr>
        <p:txBody>
          <a:bodyPr/>
          <a:lstStyle/>
          <a:p>
            <a:r>
              <a:rPr lang="en-US" dirty="0" smtClean="0"/>
              <a:t>Analog to Digital and PWM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00200"/>
            <a:ext cx="6777317" cy="4232429"/>
          </a:xfrm>
        </p:spPr>
        <p:txBody>
          <a:bodyPr/>
          <a:lstStyle/>
          <a:p>
            <a:r>
              <a:rPr lang="en-US" dirty="0" smtClean="0"/>
              <a:t>Utilizes a Microcontrollers Analog channels and PWM outputs</a:t>
            </a:r>
          </a:p>
          <a:p>
            <a:r>
              <a:rPr lang="en-US" dirty="0" smtClean="0"/>
              <a:t>Communication over UART Serial</a:t>
            </a:r>
          </a:p>
          <a:p>
            <a:r>
              <a:rPr lang="en-US" dirty="0" smtClean="0"/>
              <a:t>Developed custom protocol to communicate with the Raspberry Pi</a:t>
            </a:r>
          </a:p>
          <a:p>
            <a:pPr lvl="1"/>
            <a:r>
              <a:rPr lang="en-US" dirty="0" smtClean="0"/>
              <a:t>Able to configure pins as input and output</a:t>
            </a:r>
          </a:p>
          <a:p>
            <a:pPr lvl="1"/>
            <a:r>
              <a:rPr lang="en-US" dirty="0" smtClean="0"/>
              <a:t>Analog input functionality</a:t>
            </a:r>
          </a:p>
          <a:p>
            <a:pPr lvl="1"/>
            <a:r>
              <a:rPr lang="en-US" dirty="0" smtClean="0"/>
              <a:t>PWM outputs</a:t>
            </a:r>
          </a:p>
          <a:p>
            <a:pPr lvl="1"/>
            <a:r>
              <a:rPr lang="en-US" dirty="0" smtClean="0"/>
              <a:t>All commands are send using only a single byte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33400"/>
            <a:ext cx="7024744" cy="1143000"/>
          </a:xfrm>
        </p:spPr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752601"/>
            <a:ext cx="6777317" cy="1219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7200" dirty="0" smtClean="0"/>
              <a:t>1010 1100</a:t>
            </a:r>
            <a:endParaRPr lang="en-US" sz="72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00200" y="2895600"/>
            <a:ext cx="7620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8200" y="3733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</a:t>
            </a:r>
            <a:br>
              <a:rPr lang="en-US" dirty="0" smtClean="0"/>
            </a:br>
            <a:r>
              <a:rPr lang="en-US" dirty="0" smtClean="0"/>
              <a:t>Flag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43200" y="2895600"/>
            <a:ext cx="2286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33600" y="3733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Set/Get </a:t>
            </a:r>
          </a:p>
          <a:p>
            <a:r>
              <a:rPr lang="en-US" dirty="0" smtClean="0"/>
              <a:t>Flag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581400" y="2971800"/>
            <a:ext cx="0" cy="1219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1800" y="4267200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Analog/Digital Select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191000" y="28194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0" y="32004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PWM </a:t>
            </a:r>
          </a:p>
          <a:p>
            <a:r>
              <a:rPr lang="en-US" dirty="0" smtClean="0"/>
              <a:t>Flag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6" idx="0"/>
          </p:cNvCxnSpPr>
          <p:nvPr/>
        </p:nvCxnSpPr>
        <p:spPr>
          <a:xfrm flipH="1" flipV="1">
            <a:off x="4953000" y="2895600"/>
            <a:ext cx="2286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0600" y="3886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1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10200" y="28956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10200" y="3581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2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5943600" y="2895600"/>
            <a:ext cx="3810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0" y="38100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3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6553200" y="29718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05600" y="3505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 4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024744" cy="1143000"/>
          </a:xfrm>
        </p:spPr>
        <p:txBody>
          <a:bodyPr/>
          <a:lstStyle/>
          <a:p>
            <a:r>
              <a:rPr lang="en-US" dirty="0" smtClean="0"/>
              <a:t>Dev Board Python API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524000"/>
            <a:ext cx="6777317" cy="4308629"/>
          </a:xfrm>
        </p:spPr>
        <p:txBody>
          <a:bodyPr/>
          <a:lstStyle/>
          <a:p>
            <a:r>
              <a:rPr lang="en-US" dirty="0" smtClean="0"/>
              <a:t>Layer of abstraction for ease of use </a:t>
            </a:r>
          </a:p>
          <a:p>
            <a:r>
              <a:rPr lang="en-US" dirty="0" smtClean="0"/>
              <a:t>Functions Include</a:t>
            </a:r>
          </a:p>
          <a:p>
            <a:pPr lvl="1"/>
            <a:r>
              <a:rPr lang="en-US" dirty="0" err="1" smtClean="0"/>
              <a:t>setRelay</a:t>
            </a:r>
            <a:r>
              <a:rPr lang="en-US" dirty="0" smtClean="0"/>
              <a:t>(num, state)</a:t>
            </a:r>
          </a:p>
          <a:p>
            <a:pPr lvl="1"/>
            <a:r>
              <a:rPr lang="en-US" dirty="0" err="1" smtClean="0"/>
              <a:t>setOutput</a:t>
            </a:r>
            <a:r>
              <a:rPr lang="en-US" dirty="0" smtClean="0"/>
              <a:t>(num, state)</a:t>
            </a:r>
          </a:p>
          <a:p>
            <a:pPr lvl="1"/>
            <a:r>
              <a:rPr lang="en-US" dirty="0" err="1" smtClean="0"/>
              <a:t>pinMode</a:t>
            </a:r>
            <a:r>
              <a:rPr lang="en-US" dirty="0" smtClean="0"/>
              <a:t>(</a:t>
            </a:r>
            <a:r>
              <a:rPr lang="en-US" dirty="0" err="1" smtClean="0"/>
              <a:t>AorD</a:t>
            </a:r>
            <a:r>
              <a:rPr lang="en-US" dirty="0" smtClean="0"/>
              <a:t>, direction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digitalWrite</a:t>
            </a:r>
            <a:r>
              <a:rPr lang="en-US" dirty="0" smtClean="0"/>
              <a:t>(num, state)</a:t>
            </a:r>
          </a:p>
          <a:p>
            <a:pPr lvl="1"/>
            <a:r>
              <a:rPr lang="en-US" dirty="0" err="1" smtClean="0"/>
              <a:t>digitalRead</a:t>
            </a:r>
            <a:r>
              <a:rPr lang="en-US" dirty="0" smtClean="0"/>
              <a:t>(num)</a:t>
            </a:r>
          </a:p>
          <a:p>
            <a:pPr lvl="1"/>
            <a:r>
              <a:rPr lang="en-US" dirty="0" err="1" smtClean="0"/>
              <a:t>analogRead</a:t>
            </a:r>
            <a:r>
              <a:rPr lang="en-US" dirty="0" smtClean="0"/>
              <a:t>(num)</a:t>
            </a:r>
          </a:p>
          <a:p>
            <a:pPr lvl="1"/>
            <a:r>
              <a:rPr lang="en-US" dirty="0" err="1" smtClean="0"/>
              <a:t>analogWrite</a:t>
            </a:r>
            <a:r>
              <a:rPr lang="en-US" dirty="0" smtClean="0"/>
              <a:t>(num, value)</a:t>
            </a:r>
          </a:p>
          <a:p>
            <a:r>
              <a:rPr lang="en-US" dirty="0" smtClean="0"/>
              <a:t>Live Demo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 Example</a:t>
            </a:r>
          </a:p>
          <a:p>
            <a:pPr lvl="1"/>
            <a:r>
              <a:rPr lang="en-US" dirty="0" smtClean="0"/>
              <a:t>Program monitors twitter for any tweet containing #SUUEET 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Gmail Example</a:t>
            </a:r>
          </a:p>
          <a:p>
            <a:pPr lvl="1"/>
            <a:r>
              <a:rPr lang="en-US" dirty="0" smtClean="0"/>
              <a:t>Turns light on when a new message is present, off after its been read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SMS Example</a:t>
            </a:r>
          </a:p>
          <a:p>
            <a:pPr lvl="1"/>
            <a:r>
              <a:rPr lang="en-US" dirty="0" smtClean="0"/>
              <a:t>????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 Support</a:t>
            </a:r>
          </a:p>
          <a:p>
            <a:r>
              <a:rPr lang="en-US" dirty="0" smtClean="0"/>
              <a:t>C Support</a:t>
            </a:r>
          </a:p>
          <a:p>
            <a:r>
              <a:rPr lang="en-US" dirty="0" smtClean="0"/>
              <a:t>Build Enclosure</a:t>
            </a:r>
          </a:p>
          <a:p>
            <a:r>
              <a:rPr lang="en-US" dirty="0" smtClean="0"/>
              <a:t>Web interface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600200"/>
            <a:ext cx="7024744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910" y="2934736"/>
            <a:ext cx="4800600" cy="1905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increase of internet services that influence our daily lives</a:t>
            </a:r>
          </a:p>
          <a:p>
            <a:endParaRPr lang="en-US" dirty="0" smtClean="0"/>
          </a:p>
          <a:p>
            <a:r>
              <a:rPr lang="en-US" dirty="0" smtClean="0"/>
              <a:t>Our only connection to the internet is through a screen</a:t>
            </a:r>
          </a:p>
          <a:p>
            <a:endParaRPr lang="en-US" dirty="0" smtClean="0"/>
          </a:p>
          <a:p>
            <a:r>
              <a:rPr lang="en-US" dirty="0" smtClean="0"/>
              <a:t>To make development for the Raspberry </a:t>
            </a:r>
            <a:r>
              <a:rPr lang="en-US" dirty="0"/>
              <a:t>P</a:t>
            </a:r>
            <a:r>
              <a:rPr lang="en-US" dirty="0" smtClean="0"/>
              <a:t>i simpler and easier than what currently exists.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7126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$25 single-board </a:t>
            </a:r>
            <a:r>
              <a:rPr lang="en-US" dirty="0"/>
              <a:t>computer </a:t>
            </a:r>
            <a:r>
              <a:rPr lang="en-US" dirty="0" smtClean="0"/>
              <a:t>about the size of a credit card</a:t>
            </a:r>
          </a:p>
          <a:p>
            <a:r>
              <a:rPr lang="en-US" dirty="0" smtClean="0"/>
              <a:t>Launched March 2012 in the UK</a:t>
            </a:r>
          </a:p>
          <a:p>
            <a:r>
              <a:rPr lang="en-US" dirty="0" smtClean="0"/>
              <a:t>Developed originally for educational purposes</a:t>
            </a:r>
          </a:p>
          <a:p>
            <a:r>
              <a:rPr lang="en-US" dirty="0" smtClean="0"/>
              <a:t>1 Million sold in the</a:t>
            </a:r>
            <a:br>
              <a:rPr lang="en-US" dirty="0" smtClean="0"/>
            </a:br>
            <a:r>
              <a:rPr lang="en-US" dirty="0" smtClean="0"/>
              <a:t>first year</a:t>
            </a:r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62400"/>
            <a:ext cx="3774192" cy="2509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30296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700Mhz ARM Processor</a:t>
            </a:r>
          </a:p>
          <a:p>
            <a:r>
              <a:rPr lang="en-US" dirty="0" smtClean="0"/>
              <a:t>256/512MB RAM</a:t>
            </a:r>
          </a:p>
          <a:p>
            <a:r>
              <a:rPr lang="en-US" dirty="0" smtClean="0"/>
              <a:t>HDMI Video Output</a:t>
            </a:r>
          </a:p>
          <a:p>
            <a:r>
              <a:rPr lang="en-US" dirty="0" smtClean="0"/>
              <a:t>SD Storage</a:t>
            </a:r>
          </a:p>
          <a:p>
            <a:r>
              <a:rPr lang="en-US" dirty="0" smtClean="0"/>
              <a:t>10/100 Ethernet Port</a:t>
            </a:r>
          </a:p>
          <a:p>
            <a:r>
              <a:rPr lang="en-US" dirty="0" smtClean="0"/>
              <a:t>300mA/700mA power usage (1.5W/3.5W)</a:t>
            </a:r>
          </a:p>
          <a:p>
            <a:r>
              <a:rPr lang="en-US" dirty="0" smtClean="0"/>
              <a:t>Weighs 45 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91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39540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99888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and configure OS</a:t>
            </a:r>
          </a:p>
          <a:p>
            <a:endParaRPr lang="en-US" dirty="0" smtClean="0"/>
          </a:p>
          <a:p>
            <a:r>
              <a:rPr lang="en-US" dirty="0" smtClean="0"/>
              <a:t>Disable video</a:t>
            </a:r>
          </a:p>
          <a:p>
            <a:endParaRPr lang="en-US" dirty="0" smtClean="0"/>
          </a:p>
          <a:p>
            <a:r>
              <a:rPr lang="en-US" dirty="0" smtClean="0"/>
              <a:t>Connect to the internet</a:t>
            </a:r>
          </a:p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295400"/>
            <a:ext cx="22288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00737" y="3642360"/>
            <a:ext cx="18573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1903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5257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Interfacing with GPIO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676400"/>
            <a:ext cx="5486400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26 Pin GPIO header</a:t>
            </a:r>
          </a:p>
          <a:p>
            <a:endParaRPr lang="en-US" dirty="0" smtClean="0"/>
          </a:p>
          <a:p>
            <a:r>
              <a:rPr lang="en-US" dirty="0" smtClean="0"/>
              <a:t>All GPIO pins are 3.3V, and are not 5V tolerant</a:t>
            </a:r>
          </a:p>
          <a:p>
            <a:endParaRPr lang="en-US" dirty="0" smtClean="0"/>
          </a:p>
          <a:p>
            <a:r>
              <a:rPr lang="en-US" dirty="0" smtClean="0"/>
              <a:t>Maximum current through all 3.3V pins is 50mA</a:t>
            </a:r>
          </a:p>
          <a:p>
            <a:endParaRPr lang="en-US" dirty="0" smtClean="0"/>
          </a:p>
          <a:p>
            <a:r>
              <a:rPr lang="en-US" dirty="0" smtClean="0"/>
              <a:t>Maximum Current per individual pin is 16mA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94572"/>
            <a:ext cx="2438400" cy="557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0919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the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4900108" cy="3508977"/>
          </a:xfrm>
        </p:spPr>
        <p:txBody>
          <a:bodyPr/>
          <a:lstStyle/>
          <a:p>
            <a:r>
              <a:rPr lang="en-US" dirty="0" err="1"/>
              <a:t>Zener</a:t>
            </a:r>
            <a:r>
              <a:rPr lang="en-US" dirty="0"/>
              <a:t> </a:t>
            </a:r>
            <a:r>
              <a:rPr lang="en-US" dirty="0" smtClean="0"/>
              <a:t>diodes</a:t>
            </a:r>
          </a:p>
          <a:p>
            <a:r>
              <a:rPr lang="en-US" dirty="0" smtClean="0"/>
              <a:t>Optical Isolation</a:t>
            </a:r>
          </a:p>
          <a:p>
            <a:r>
              <a:rPr lang="en-US" dirty="0" smtClean="0"/>
              <a:t>IO expander chips (SPI or I2C)</a:t>
            </a:r>
          </a:p>
          <a:p>
            <a:r>
              <a:rPr lang="en-US" dirty="0" smtClean="0"/>
              <a:t>Buffer IC</a:t>
            </a:r>
          </a:p>
          <a:p>
            <a:pPr lvl="1"/>
            <a:r>
              <a:rPr lang="en-US" dirty="0" smtClean="0"/>
              <a:t>74HC244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27432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0469" y="1367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74HC244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78866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251</TotalTime>
  <Words>735</Words>
  <Application>Microsoft Office PowerPoint</Application>
  <PresentationFormat>On-screen Show (4:3)</PresentationFormat>
  <Paragraphs>186</Paragraphs>
  <Slides>26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Austin</vt:lpstr>
      <vt:lpstr>Interfacing with the Internet + Raspberry Pi Development Board</vt:lpstr>
      <vt:lpstr>Project Overview</vt:lpstr>
      <vt:lpstr>Motivation</vt:lpstr>
      <vt:lpstr>About the Raspberry Pi</vt:lpstr>
      <vt:lpstr>Hardware Specification</vt:lpstr>
      <vt:lpstr>Slide 6</vt:lpstr>
      <vt:lpstr>First Steps</vt:lpstr>
      <vt:lpstr>Interfacing with GPIO</vt:lpstr>
      <vt:lpstr>Protecting the Pi</vt:lpstr>
      <vt:lpstr>Early Tests</vt:lpstr>
      <vt:lpstr>Relay Module Construction</vt:lpstr>
      <vt:lpstr>Relay Module Schematic</vt:lpstr>
      <vt:lpstr>Continued</vt:lpstr>
      <vt:lpstr>Ethernet Connection Interface</vt:lpstr>
      <vt:lpstr>Raspberry Pi Development Board</vt:lpstr>
      <vt:lpstr>Currently Available Boards</vt:lpstr>
      <vt:lpstr>Slide 17</vt:lpstr>
      <vt:lpstr>My Design</vt:lpstr>
      <vt:lpstr>My Design</vt:lpstr>
      <vt:lpstr>Board</vt:lpstr>
      <vt:lpstr>Analog to Digital and PWM</vt:lpstr>
      <vt:lpstr>Serial Communication</vt:lpstr>
      <vt:lpstr>Dev Board Python API </vt:lpstr>
      <vt:lpstr>Examples</vt:lpstr>
      <vt:lpstr>Future Work</vt:lpstr>
      <vt:lpstr>Thank You</vt:lpstr>
    </vt:vector>
  </TitlesOfParts>
  <Company>Southern Utah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SUU</dc:creator>
  <cp:lastModifiedBy>EET_ADMIN</cp:lastModifiedBy>
  <cp:revision>35</cp:revision>
  <dcterms:created xsi:type="dcterms:W3CDTF">2013-04-30T19:49:34Z</dcterms:created>
  <dcterms:modified xsi:type="dcterms:W3CDTF">2013-05-01T17:22:35Z</dcterms:modified>
</cp:coreProperties>
</file>